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7" r:id="rId2"/>
  </p:sldMasterIdLst>
  <p:sldIdLst>
    <p:sldId id="256" r:id="rId3"/>
    <p:sldId id="257" r:id="rId4"/>
    <p:sldId id="260" r:id="rId5"/>
    <p:sldId id="261" r:id="rId6"/>
    <p:sldId id="263" r:id="rId7"/>
    <p:sldId id="269" r:id="rId8"/>
    <p:sldId id="270" r:id="rId9"/>
    <p:sldId id="271" r:id="rId10"/>
    <p:sldId id="265" r:id="rId11"/>
    <p:sldId id="266" r:id="rId12"/>
    <p:sldId id="264" r:id="rId13"/>
    <p:sldId id="267" r:id="rId14"/>
    <p:sldId id="268" r:id="rId15"/>
    <p:sldId id="273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Graded Unit Results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8560185185185185"/>
          <c:w val="0.90286351706036749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YEAR 18/19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Sheet1!$A$25:$A$28</c:f>
              <c:strCache>
                <c:ptCount val="4"/>
                <c:pt idx="0">
                  <c:v>A Grade</c:v>
                </c:pt>
                <c:pt idx="1">
                  <c:v>B Grade</c:v>
                </c:pt>
                <c:pt idx="2">
                  <c:v>C Grade</c:v>
                </c:pt>
                <c:pt idx="3">
                  <c:v>Fail</c:v>
                </c:pt>
              </c:strCache>
            </c:strRef>
          </c:cat>
          <c:val>
            <c:numRef>
              <c:f>Sheet1!$B$25:$B$28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B2-49AD-AAF4-A1EA72E855D3}"/>
            </c:ext>
          </c:extLst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YEAR 19/20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Sheet1!$A$25:$A$28</c:f>
              <c:strCache>
                <c:ptCount val="4"/>
                <c:pt idx="0">
                  <c:v>A Grade</c:v>
                </c:pt>
                <c:pt idx="1">
                  <c:v>B Grade</c:v>
                </c:pt>
                <c:pt idx="2">
                  <c:v>C Grade</c:v>
                </c:pt>
                <c:pt idx="3">
                  <c:v>Fail</c:v>
                </c:pt>
              </c:strCache>
            </c:strRef>
          </c:cat>
          <c:val>
            <c:numRef>
              <c:f>Sheet1!$G$25:$G$28</c:f>
              <c:numCache>
                <c:formatCode>General</c:formatCode>
                <c:ptCount val="4"/>
                <c:pt idx="0">
                  <c:v>9</c:v>
                </c:pt>
                <c:pt idx="1">
                  <c:v>7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B2-49AD-AAF4-A1EA72E85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31952"/>
        <c:axId val="647365632"/>
      </c:barChart>
      <c:catAx>
        <c:axId val="6487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365632"/>
        <c:crosses val="autoZero"/>
        <c:auto val="1"/>
        <c:lblAlgn val="ctr"/>
        <c:lblOffset val="100"/>
        <c:noMultiLvlLbl val="0"/>
      </c:catAx>
      <c:valAx>
        <c:axId val="64736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43982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6040"/>
      </p:ext>
    </p:extLst>
  </p:cSld>
  <p:clrMapOvr>
    <a:masterClrMapping/>
  </p:clrMapOvr>
  <p:transition spd="med">
    <p:pull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3517"/>
      </p:ext>
    </p:extLst>
  </p:cSld>
  <p:clrMapOvr>
    <a:masterClrMapping/>
  </p:clrMapOvr>
  <p:transition spd="med">
    <p:pull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605155"/>
      </p:ext>
    </p:extLst>
  </p:cSld>
  <p:clrMapOvr>
    <a:masterClrMapping/>
  </p:clrMapOvr>
  <p:transition spd="med">
    <p:pull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55771"/>
      </p:ext>
    </p:extLst>
  </p:cSld>
  <p:clrMapOvr>
    <a:masterClrMapping/>
  </p:clrMapOvr>
  <p:transition spd="med">
    <p:pull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873242"/>
      </p:ext>
    </p:extLst>
  </p:cSld>
  <p:clrMapOvr>
    <a:masterClrMapping/>
  </p:clrMapOvr>
  <p:transition spd="med">
    <p:pull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39008"/>
      </p:ext>
    </p:extLst>
  </p:cSld>
  <p:clrMapOvr>
    <a:masterClrMapping/>
  </p:clrMapOvr>
  <p:transition spd="med">
    <p:pull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65192"/>
      </p:ext>
    </p:extLst>
  </p:cSld>
  <p:clrMapOvr>
    <a:masterClrMapping/>
  </p:clrMapOvr>
  <p:transition spd="med">
    <p:pull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01693"/>
      </p:ext>
    </p:extLst>
  </p:cSld>
  <p:clrMapOvr>
    <a:masterClrMapping/>
  </p:clrMapOvr>
  <p:transition spd="med">
    <p:pull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56346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1174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50497"/>
      </p:ext>
    </p:extLst>
  </p:cSld>
  <p:clrMapOvr>
    <a:masterClrMapping/>
  </p:clrMapOvr>
  <p:transition spd="med">
    <p:pull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3150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7808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1362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6865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3637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457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I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8791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164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6264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110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5514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91724"/>
      </p:ext>
    </p:extLst>
  </p:cSld>
  <p:clrMapOvr>
    <a:masterClrMapping/>
  </p:clrMapOvr>
  <p:transition spd="med">
    <p:pull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39573"/>
      </p:ext>
    </p:extLst>
  </p:cSld>
  <p:clrMapOvr>
    <a:masterClrMapping/>
  </p:clrMapOvr>
  <p:transition spd="med">
    <p:pull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9010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3713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21320"/>
      </p:ext>
    </p:extLst>
  </p:cSld>
  <p:clrMapOvr>
    <a:masterClrMapping/>
  </p:clrMapOvr>
  <p:transition spd="med">
    <p:pull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11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1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</p:sldLayoutIdLst>
  <p:transition spd="med">
    <p:pull/>
  </p:transition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2CA411B-66A1-49CF-8A01-5AF22659E9B2}" type="datetimeFigureOut">
              <a:rPr lang="en-IE" smtClean="0"/>
              <a:t>05/03/2021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25E229E-D555-4C4E-8C24-73E74230440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41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paradoja.com/2014/05/La-paradoja-del-estres-y-como-mejorar-tu-productividad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oonamsagar.com/effective-teamwork-with-online-collaboration-tools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ssrootsnorthshore.com/paulgeenen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solated-existence.blogspot.com/2011/12/damn-documentaries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flickr.com/photos/erizof/32863198421" TargetMode="Externa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delman.ml-implode.com/2012/05/why-banks-are-better-at-making-loans-than-modifying-them-2/" TargetMode="External"/><Relationship Id="rId7" Type="http://schemas.openxmlformats.org/officeDocument/2006/relationships/hyperlink" Target="http://itslikeherdingcats.blogspot.com/2011/09/is-this-going-to-be-on-test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g"/><Relationship Id="rId5" Type="http://schemas.openxmlformats.org/officeDocument/2006/relationships/hyperlink" Target="http://work-girl.blogspot.com/2010/04/maintain-work-life-balance.html" TargetMode="Externa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45996&amp;picture=&amp;jazyk=C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xperiencedtutors.wordpress.com/2012/12/05/its-true-isnt-it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hequirksofenglish.blogspot.co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arWV7RWkq0?feature=oembed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.wiktionary.org/wiki/sage_on_the_stag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https://spanishfootballsports.blogspot.com/2013/03/real-madrid-falcao-or-aguero-that-is.html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23DC50F2-0BB4-4DB5-9A20-3C675E3B4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1376"/>
            <a:ext cx="12188932" cy="6856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CCCF7-C0DA-469A-8B76-655033D9A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565846"/>
            <a:ext cx="4958128" cy="3755144"/>
          </a:xfrm>
        </p:spPr>
        <p:txBody>
          <a:bodyPr anchor="b">
            <a:normAutofit/>
          </a:bodyPr>
          <a:lstStyle/>
          <a:p>
            <a:pPr algn="l"/>
            <a:r>
              <a:rPr lang="en-GB" sz="5400" dirty="0">
                <a:solidFill>
                  <a:srgbClr val="FFFFFF"/>
                </a:solidFill>
              </a:rPr>
              <a:t>Battling through!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6B2AE-6A4A-4F9B-8CB7-EB3E0988C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3"/>
            <a:ext cx="4958128" cy="1765055"/>
          </a:xfrm>
        </p:spPr>
        <p:txBody>
          <a:bodyPr anchor="t">
            <a:normAutofit/>
          </a:bodyPr>
          <a:lstStyle/>
          <a:p>
            <a:pPr algn="l"/>
            <a:r>
              <a:rPr lang="en-GB" sz="2200">
                <a:solidFill>
                  <a:srgbClr val="FFFFFF"/>
                </a:solidFill>
              </a:rPr>
              <a:t>Kathryn Lyneborg</a:t>
            </a:r>
          </a:p>
          <a:p>
            <a:pPr algn="l"/>
            <a:r>
              <a:rPr lang="en-GB" sz="2200">
                <a:solidFill>
                  <a:srgbClr val="FFFFFF"/>
                </a:solidFill>
              </a:rPr>
              <a:t>Subject Leader Administration &amp; IT</a:t>
            </a:r>
          </a:p>
          <a:p>
            <a:pPr algn="l"/>
            <a:r>
              <a:rPr lang="en-GB" sz="2200">
                <a:solidFill>
                  <a:srgbClr val="FFFFFF"/>
                </a:solidFill>
              </a:rPr>
              <a:t>Perth College  UHI</a:t>
            </a:r>
            <a:endParaRPr lang="en-GB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988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BA5AC-F7F9-48D2-8309-FA1D5EEA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….</a:t>
            </a:r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EE37A6F3-B522-4B59-8E7C-D7A201656F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93035" y="572380"/>
            <a:ext cx="7826202" cy="532248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B38274-95D8-4B27-BFDE-4C5E71EB238B}"/>
              </a:ext>
            </a:extLst>
          </p:cNvPr>
          <p:cNvSpPr txBox="1"/>
          <p:nvPr/>
        </p:nvSpPr>
        <p:spPr>
          <a:xfrm>
            <a:off x="2293035" y="5739618"/>
            <a:ext cx="7427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laparadoja.com/2014/05/La-paradoja-del-estres-y-como-mejorar-tu-productividad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43202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13AE6-1C53-4927-B92B-5F2C30B7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468" y="112080"/>
            <a:ext cx="10364451" cy="1596177"/>
          </a:xfrm>
        </p:spPr>
        <p:txBody>
          <a:bodyPr/>
          <a:lstStyle/>
          <a:p>
            <a:r>
              <a:rPr lang="en-GB" dirty="0"/>
              <a:t>THE LOWEST OF THE LOW ….</a:t>
            </a:r>
          </a:p>
        </p:txBody>
      </p:sp>
      <p:pic>
        <p:nvPicPr>
          <p:cNvPr id="4" name="CF5D8C9F">
            <a:hlinkClick r:id="" action="ppaction://media"/>
            <a:extLst>
              <a:ext uri="{FF2B5EF4-FFF2-40B4-BE49-F238E27FC236}">
                <a16:creationId xmlns:a16="http://schemas.microsoft.com/office/drawing/2014/main" id="{5BAF8478-CE82-4D0A-B819-67058F23B61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578" y="1495130"/>
            <a:ext cx="3404382" cy="4339425"/>
          </a:xfrm>
        </p:spPr>
      </p:pic>
    </p:spTree>
    <p:extLst>
      <p:ext uri="{BB962C8B-B14F-4D97-AF65-F5344CB8AC3E}">
        <p14:creationId xmlns:p14="http://schemas.microsoft.com/office/powerpoint/2010/main" val="17482662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909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B1BFDBD8-1739-4EE7-81AA-908913ED2AB0}"/>
              </a:ext>
            </a:extLst>
          </p:cNvPr>
          <p:cNvSpPr/>
          <p:nvPr/>
        </p:nvSpPr>
        <p:spPr>
          <a:xfrm rot="21151862">
            <a:off x="210319" y="884704"/>
            <a:ext cx="3796953" cy="1566757"/>
          </a:xfrm>
          <a:prstGeom prst="wedgeRectCallou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/>
              <a:t>Love that every class is recorded</a:t>
            </a:r>
            <a:r>
              <a:rPr lang="en-GB" dirty="0"/>
              <a:t>!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A2A063D-8386-46D1-8B57-D8C4817056AD}"/>
              </a:ext>
            </a:extLst>
          </p:cNvPr>
          <p:cNvSpPr/>
          <p:nvPr/>
        </p:nvSpPr>
        <p:spPr>
          <a:xfrm>
            <a:off x="7510376" y="291610"/>
            <a:ext cx="4605715" cy="2752945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>
                <a:latin typeface="Comic Sans MS" panose="030F0702030302020204" pitchFamily="66" charset="0"/>
              </a:rPr>
              <a:t>The extra exercises on Brightspace are great – really helps with my understanding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F8A304E-5560-4F72-B23E-D35A60898FA1}"/>
              </a:ext>
            </a:extLst>
          </p:cNvPr>
          <p:cNvSpPr/>
          <p:nvPr/>
        </p:nvSpPr>
        <p:spPr>
          <a:xfrm rot="20906180">
            <a:off x="147474" y="4270267"/>
            <a:ext cx="3922642" cy="1868557"/>
          </a:xfrm>
          <a:prstGeom prst="wedgeEllipse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n>
                  <a:solidFill>
                    <a:schemeClr val="bg2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Having everything in one place is so helpful.  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5587B88-7A14-4DFF-AB41-EBFCF19440DA}"/>
              </a:ext>
            </a:extLst>
          </p:cNvPr>
          <p:cNvSpPr/>
          <p:nvPr/>
        </p:nvSpPr>
        <p:spPr>
          <a:xfrm rot="1316874">
            <a:off x="8348869" y="3905099"/>
            <a:ext cx="2928731" cy="2161566"/>
          </a:xfrm>
          <a:prstGeom prst="wedgeRoundRectCallou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/>
              <a:t>Having someone to call on when I need help with the IT is brilliant.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7C81EDD-ED22-4EB0-88FC-251F43F15C91}"/>
              </a:ext>
            </a:extLst>
          </p:cNvPr>
          <p:cNvSpPr/>
          <p:nvPr/>
        </p:nvSpPr>
        <p:spPr>
          <a:xfrm>
            <a:off x="3441286" y="1773307"/>
            <a:ext cx="4739317" cy="2934044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Getting a laptop from the College was amazing – I didn’t know where I was going to find the money!</a:t>
            </a:r>
          </a:p>
        </p:txBody>
      </p:sp>
    </p:spTree>
    <p:extLst>
      <p:ext uri="{BB962C8B-B14F-4D97-AF65-F5344CB8AC3E}">
        <p14:creationId xmlns:p14="http://schemas.microsoft.com/office/powerpoint/2010/main" val="313954387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84A8-5C32-4352-B341-112F725A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18735"/>
          </a:xfrm>
        </p:spPr>
        <p:txBody>
          <a:bodyPr>
            <a:normAutofit fontScale="90000"/>
          </a:bodyPr>
          <a:lstStyle/>
          <a:p>
            <a:r>
              <a:rPr lang="en-GB" sz="4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 … </a:t>
            </a:r>
            <a:br>
              <a:rPr lang="en-GB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87EE772-5495-4D02-973F-58A2D54B60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96278" y="1433239"/>
            <a:ext cx="8017565" cy="52078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08691-15C9-4FFC-8E2F-147B9495EAD9}"/>
              </a:ext>
            </a:extLst>
          </p:cNvPr>
          <p:cNvSpPr txBox="1"/>
          <p:nvPr/>
        </p:nvSpPr>
        <p:spPr>
          <a:xfrm>
            <a:off x="3460183" y="5791200"/>
            <a:ext cx="52716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poonamsagar.com/effective-teamwork-with-online-collaboration-tools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713305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99" y="2702887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KATHRYN’S RETIREMENT HOME FOR THE BEWILDERED LECTURER …..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Two Glasses Of Champagne Free Stock Photo - Public Domai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4" y="206122"/>
            <a:ext cx="3727657" cy="2065204"/>
          </a:xfrm>
          <a:prstGeom prst="rect">
            <a:avLst/>
          </a:prstGeom>
        </p:spPr>
      </p:pic>
      <p:pic>
        <p:nvPicPr>
          <p:cNvPr id="7" name="Picture 6" descr="The 5 best places to cool down with a &lt;strong&gt;Gin and Tonic&lt;/strong&gt;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06" y="395140"/>
            <a:ext cx="1764385" cy="2415247"/>
          </a:xfrm>
          <a:prstGeom prst="rect">
            <a:avLst/>
          </a:prstGeom>
        </p:spPr>
      </p:pic>
      <p:pic>
        <p:nvPicPr>
          <p:cNvPr id="8" name="Picture 7" descr="So &lt;strong&gt;SPA&lt;/strong&gt; Anodad &lt;strong&gt;treatment&lt;/strong&gt; &lt;strong&gt;room&lt;/strong&gt; | Flickr - Photo Sharing!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46" y="410672"/>
            <a:ext cx="3651188" cy="2065203"/>
          </a:xfrm>
          <a:prstGeom prst="rect">
            <a:avLst/>
          </a:prstGeom>
        </p:spPr>
      </p:pic>
      <p:pic>
        <p:nvPicPr>
          <p:cNvPr id="11" name="Picture 10" descr="Review: K West Hotel &amp; &lt;strong&gt;Spa&lt;/strong&gt; - Get Lippi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9" y="4074487"/>
            <a:ext cx="3184242" cy="2390172"/>
          </a:xfrm>
          <a:prstGeom prst="rect">
            <a:avLst/>
          </a:prstGeom>
        </p:spPr>
      </p:pic>
      <p:pic>
        <p:nvPicPr>
          <p:cNvPr id="12" name="Picture 11" descr="The Peak of Très Chic: &lt;strong&gt;Backyard&lt;/strong&gt; Bli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34" y="3938397"/>
            <a:ext cx="2755438" cy="2526262"/>
          </a:xfrm>
          <a:prstGeom prst="rect">
            <a:avLst/>
          </a:prstGeom>
        </p:spPr>
      </p:pic>
      <p:pic>
        <p:nvPicPr>
          <p:cNvPr id="13" name="Picture 12" descr="&lt;strong&gt;Box&lt;/strong&gt; &lt;strong&gt;of chocolates&lt;/strong&gt; sucks ass! - Culinary Arts, Gardening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47" y="3986333"/>
            <a:ext cx="2524004" cy="242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13BBE07B-CF70-4972-A2BB-64702907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12874"/>
            <a:ext cx="12192000" cy="58451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8A73E5-6BC7-4E21-B6E2-70A6217FB103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grassrootsnorthshore.com/paulgeenen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B71A1F-4B9C-4622-9709-A83ADCD72B36}"/>
              </a:ext>
            </a:extLst>
          </p:cNvPr>
          <p:cNvSpPr txBox="1"/>
          <p:nvPr/>
        </p:nvSpPr>
        <p:spPr>
          <a:xfrm>
            <a:off x="2715065" y="98474"/>
            <a:ext cx="770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SHOW MUST GO ON …..</a:t>
            </a:r>
          </a:p>
        </p:txBody>
      </p:sp>
    </p:spTree>
    <p:extLst>
      <p:ext uri="{BB962C8B-B14F-4D97-AF65-F5344CB8AC3E}">
        <p14:creationId xmlns:p14="http://schemas.microsoft.com/office/powerpoint/2010/main" val="1295879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B531-B4E6-42BE-A247-9E3EBD53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Knew?</a:t>
            </a:r>
            <a:endParaRPr lang="en-GB" sz="6600" b="1" dirty="0">
              <a:solidFill>
                <a:srgbClr val="7030A0"/>
              </a:solidFill>
            </a:endParaRPr>
          </a:p>
        </p:txBody>
      </p:sp>
      <p:pic>
        <p:nvPicPr>
          <p:cNvPr id="8" name="Picture 7" descr="A picture containing indoor, wall, bed&#10;&#10;Description automatically generated">
            <a:extLst>
              <a:ext uri="{FF2B5EF4-FFF2-40B4-BE49-F238E27FC236}">
                <a16:creationId xmlns:a16="http://schemas.microsoft.com/office/drawing/2014/main" id="{B2F43AC9-B14B-4D74-9CB9-A688708B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7857" y="1745272"/>
            <a:ext cx="5168842" cy="4522177"/>
          </a:xfrm>
          <a:prstGeom prst="rect">
            <a:avLst/>
          </a:prstGeom>
        </p:spPr>
      </p:pic>
      <p:pic>
        <p:nvPicPr>
          <p:cNvPr id="23" name="Content Placeholder 22" descr="A picture containing outdoor, sky, water, clouds&#10;&#10;Description automatically generated">
            <a:extLst>
              <a:ext uri="{FF2B5EF4-FFF2-40B4-BE49-F238E27FC236}">
                <a16:creationId xmlns:a16="http://schemas.microsoft.com/office/drawing/2014/main" id="{351E5EDD-2306-4B32-8B4E-EC194539A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0439" y="1745272"/>
            <a:ext cx="6025761" cy="4522177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F2B637-CED7-4A3F-B586-4553D3AF8130}"/>
              </a:ext>
            </a:extLst>
          </p:cNvPr>
          <p:cNvSpPr txBox="1"/>
          <p:nvPr/>
        </p:nvSpPr>
        <p:spPr>
          <a:xfrm>
            <a:off x="838200" y="5579165"/>
            <a:ext cx="51263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5" tooltip="https://www.flickr.com/photos/erizof/32863198421"/>
              </a:rPr>
              <a:t>This </a:t>
            </a:r>
            <a:r>
              <a:rPr lang="en-GB" sz="900" dirty="0">
                <a:hlinkClick r:id="rId6" tooltip="https://creativecommons.org/licenses/by-sa/3.0/"/>
              </a:rPr>
              <a:t>CC BY-SA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194413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F199E-8379-44F5-9695-AEED04AB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823415"/>
          </a:xfrm>
        </p:spPr>
        <p:txBody>
          <a:bodyPr>
            <a:noAutofit/>
          </a:bodyPr>
          <a:lstStyle/>
          <a:p>
            <a:r>
              <a:rPr lang="en-GB" sz="6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 SETS IN …</a:t>
            </a:r>
            <a:endParaRPr lang="en-GB" sz="6600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B3906-FD30-43A4-83DD-E21F79981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>
            <a:norm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B37CE-995D-4C4C-A0B3-E69EC68AEA1B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E418D-D838-4F9A-9E96-9213BEAF3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7311" y="2367093"/>
            <a:ext cx="3347388" cy="576262"/>
          </a:xfrm>
        </p:spPr>
        <p:txBody>
          <a:bodyPr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How are you Doing?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AAD5AE-70F0-43F0-B449-E21C6DFD955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CF8A3B-1654-4699-BDF8-8A5943E898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Are we allowed 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150116-0D2C-4BD6-9916-B5DCF2D2F5E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 descr="A close - up of a logo&#10;&#10;Description automatically generated with medium confidence">
            <a:extLst>
              <a:ext uri="{FF2B5EF4-FFF2-40B4-BE49-F238E27FC236}">
                <a16:creationId xmlns:a16="http://schemas.microsoft.com/office/drawing/2014/main" id="{5A304730-A922-48E4-B0C4-7D98AF032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6207" y="2935999"/>
            <a:ext cx="3303351" cy="2855201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262B01-7083-4B2F-B03C-031FEE24C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88759" y="2943355"/>
            <a:ext cx="3255940" cy="2921886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434E613-716E-48C9-8841-6265B776A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73297" y="2872855"/>
            <a:ext cx="3338546" cy="29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2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179969-DFA0-4EBD-BFFA-463A652D932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6435" y="2869839"/>
            <a:ext cx="1669294" cy="1990901"/>
          </a:xfrm>
        </p:spPr>
      </p:pic>
      <p:pic>
        <p:nvPicPr>
          <p:cNvPr id="1026" name="Picture 2" descr="Dundee &amp; Angus College | Find your course. Shape your future.">
            <a:extLst>
              <a:ext uri="{FF2B5EF4-FFF2-40B4-BE49-F238E27FC236}">
                <a16:creationId xmlns:a16="http://schemas.microsoft.com/office/drawing/2014/main" id="{D24B3877-EA45-4F33-B785-9CF695E1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490" y="2869839"/>
            <a:ext cx="1736578" cy="19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55607CA6-21A3-4C63-81D8-C10E20E79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4" y="1308295"/>
            <a:ext cx="8153006" cy="4839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3FE19-125D-441A-8B03-1794653573D0}"/>
              </a:ext>
            </a:extLst>
          </p:cNvPr>
          <p:cNvSpPr txBox="1"/>
          <p:nvPr/>
        </p:nvSpPr>
        <p:spPr>
          <a:xfrm>
            <a:off x="2827606" y="154745"/>
            <a:ext cx="6639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E L P !</a:t>
            </a:r>
          </a:p>
        </p:txBody>
      </p:sp>
    </p:spTree>
    <p:extLst>
      <p:ext uri="{BB962C8B-B14F-4D97-AF65-F5344CB8AC3E}">
        <p14:creationId xmlns:p14="http://schemas.microsoft.com/office/powerpoint/2010/main" val="1074664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3F6D7E-07C2-4BF6-8207-1BBC45FF4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4709F-C6D9-45BA-B829-EAEB6EEC00A5}"/>
              </a:ext>
            </a:extLst>
          </p:cNvPr>
          <p:cNvSpPr txBox="1"/>
          <p:nvPr/>
        </p:nvSpPr>
        <p:spPr>
          <a:xfrm>
            <a:off x="1219200" y="6172200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experiencedtutors.wordpress.com/2012/12/05/its-true-isnt-it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2240334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CAB1-82AA-4B46-A17A-4CAB66720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GRADED UNIT RESULTS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895596-A7DF-4368-8364-5A5C6FFB1A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728495"/>
              </p:ext>
            </p:extLst>
          </p:nvPr>
        </p:nvGraphicFramePr>
        <p:xfrm>
          <a:off x="2014330" y="1842053"/>
          <a:ext cx="7726018" cy="439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21327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4A001D-174E-49F9-B505-F6ABBDC29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17409" y="277195"/>
            <a:ext cx="7620000" cy="594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1B58DA-E18C-436D-9FEC-79DF3FD04FC1}"/>
              </a:ext>
            </a:extLst>
          </p:cNvPr>
          <p:cNvSpPr txBox="1"/>
          <p:nvPr/>
        </p:nvSpPr>
        <p:spPr>
          <a:xfrm>
            <a:off x="2928425" y="6105379"/>
            <a:ext cx="762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thequirksofenglish.blogspot.com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24983552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nline Media 4" title="Applause Crowd Cheering sound effect">
            <a:hlinkClick r:id="" action="ppaction://media"/>
            <a:extLst>
              <a:ext uri="{FF2B5EF4-FFF2-40B4-BE49-F238E27FC236}">
                <a16:creationId xmlns:a16="http://schemas.microsoft.com/office/drawing/2014/main" id="{E0875428-A5DD-4E64-827B-FEE6D9C7AB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67844" y="1266092"/>
            <a:ext cx="7569167" cy="42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56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6F7F75A8-F68A-4A99-AC79-B940B81A7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56AA71-3722-47B6-8962-814154E97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870DB3E-F035-4E69-A126-8442489C4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05E3E31-5A27-4F4B-BCC4-7385AE209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1B12AD9-0F5F-45AD-82E5-C5D74E1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193" r="3" b="12491"/>
          <a:stretch/>
        </p:blipFill>
        <p:spPr>
          <a:xfrm>
            <a:off x="146046" y="3471513"/>
            <a:ext cx="6924201" cy="3629059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 descr="A person standing in front of 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57809490-A10B-457C-8A26-4E8AF59DD9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3471" r="3" b="12062"/>
          <a:stretch/>
        </p:blipFill>
        <p:spPr>
          <a:xfrm>
            <a:off x="77453" y="-42512"/>
            <a:ext cx="6924201" cy="3428998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6DBCC6-F4AC-4709-8F80-155322AB4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8999"/>
            <a:ext cx="6875041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90770E5-E3A6-412F-9012-DFC38DAC3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6AD5434-6D04-4D72-A696-6FDB83BC1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B1261-3BEF-43A2-B4B7-8B3682DA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674" y="1358901"/>
            <a:ext cx="3172899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Sage on the stage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816E5-F92B-4B8A-82A1-46C243439999}"/>
              </a:ext>
            </a:extLst>
          </p:cNvPr>
          <p:cNvSpPr txBox="1"/>
          <p:nvPr/>
        </p:nvSpPr>
        <p:spPr>
          <a:xfrm>
            <a:off x="4681512" y="6657943"/>
            <a:ext cx="224933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7" tooltip="https://en.wiktionary.org/wiki/sage_on_the_st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CD7FF-F3CB-4A13-9B00-F1BA294A9E20}"/>
              </a:ext>
            </a:extLst>
          </p:cNvPr>
          <p:cNvSpPr txBox="1"/>
          <p:nvPr/>
        </p:nvSpPr>
        <p:spPr>
          <a:xfrm>
            <a:off x="4537242" y="3228943"/>
            <a:ext cx="23936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5" tooltip="https://spanishfootballsports.blogspot.com/2013/03/real-madrid-falcao-or-aguero-that-i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59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2264</TotalTime>
  <Words>215</Words>
  <Application>Microsoft Office PowerPoint</Application>
  <PresentationFormat>Widescreen</PresentationFormat>
  <Paragraphs>31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Comic Sans MS</vt:lpstr>
      <vt:lpstr>Garamond</vt:lpstr>
      <vt:lpstr>Tw Cen MT</vt:lpstr>
      <vt:lpstr>Wingdings</vt:lpstr>
      <vt:lpstr>Droplet</vt:lpstr>
      <vt:lpstr>Savon</vt:lpstr>
      <vt:lpstr>Battling through! </vt:lpstr>
      <vt:lpstr>Who Knew?</vt:lpstr>
      <vt:lpstr>REALITY SETS IN …</vt:lpstr>
      <vt:lpstr>PowerPoint Presentation</vt:lpstr>
      <vt:lpstr>PowerPoint Presentation</vt:lpstr>
      <vt:lpstr>GRADED UNIT RESULTS</vt:lpstr>
      <vt:lpstr>PowerPoint Presentation</vt:lpstr>
      <vt:lpstr>PowerPoint Presentation</vt:lpstr>
      <vt:lpstr>Sage on the stage …</vt:lpstr>
      <vt:lpstr>TIME ….</vt:lpstr>
      <vt:lpstr>THE LOWEST OF THE LOW ….</vt:lpstr>
      <vt:lpstr>PowerPoint Presentation</vt:lpstr>
      <vt:lpstr>TEAMWORK …  </vt:lpstr>
      <vt:lpstr>KATHRYN’S RETIREMENT HOME FOR THE BEWILDERED LECTURER …..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into the Unknown!</dc:title>
  <dc:creator>Kathryn Lyneborg</dc:creator>
  <cp:lastModifiedBy>Josh Millan</cp:lastModifiedBy>
  <cp:revision>35</cp:revision>
  <dcterms:created xsi:type="dcterms:W3CDTF">2021-02-19T13:58:16Z</dcterms:created>
  <dcterms:modified xsi:type="dcterms:W3CDTF">2021-03-05T11:41:43Z</dcterms:modified>
</cp:coreProperties>
</file>